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91" r:id="rId3"/>
    <p:sldId id="290" r:id="rId4"/>
    <p:sldId id="293" r:id="rId5"/>
    <p:sldId id="294" r:id="rId6"/>
    <p:sldId id="295" r:id="rId7"/>
    <p:sldId id="296" r:id="rId8"/>
    <p:sldId id="297" r:id="rId9"/>
    <p:sldId id="272" r:id="rId10"/>
    <p:sldId id="260" r:id="rId11"/>
    <p:sldId id="262" r:id="rId12"/>
    <p:sldId id="264" r:id="rId13"/>
    <p:sldId id="271" r:id="rId14"/>
    <p:sldId id="261" r:id="rId15"/>
    <p:sldId id="263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2" r:id="rId34"/>
    <p:sldId id="258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CB5427-079D-4A82-BBB8-73F9A7777332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D7296E-6989-4D7A-9E4C-91E22DC63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288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7296E-6989-4D7A-9E4C-91E22DC6367D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895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792087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общеобразовательное учреждение «Хову – Аксынская СОШ»</a:t>
            </a:r>
            <a:b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структурное подразделение «Начальная школа»</a:t>
            </a:r>
            <a:endParaRPr 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755576" y="3356992"/>
            <a:ext cx="7920880" cy="3312368"/>
          </a:xfrm>
        </p:spPr>
        <p:txBody>
          <a:bodyPr>
            <a:normAutofit lnSpcReduction="10000"/>
          </a:bodyPr>
          <a:lstStyle/>
          <a:p>
            <a:pPr algn="r"/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Руководитель кружка: Серен А. И.</a:t>
            </a:r>
          </a:p>
          <a:p>
            <a:pPr algn="r"/>
            <a:endParaRPr lang="ru-RU" sz="2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2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2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2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2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2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Хову – Аксы 2023 г. </a:t>
            </a:r>
            <a:endParaRPr 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27584" y="1484784"/>
            <a:ext cx="777686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Юный инспектор движения</a:t>
            </a:r>
            <a:endParaRPr lang="ru-RU" sz="5400" b="1" cap="all" spc="0" dirty="0">
              <a:ln w="0"/>
              <a:solidFill>
                <a:srgbClr val="00B05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026" name="Picture 2" descr="C:\Users\Супер\Downloads\Шаблон ПДД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3717032"/>
            <a:ext cx="7056784" cy="2304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Супер\Downloads\Шаблон ПДД 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979712" y="764704"/>
            <a:ext cx="633670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spc="50" dirty="0" smtClean="0">
                <a:ln w="952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Цель: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привлечения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учащихся общеобразовательных учреждений к пропаганде безопасного поведения детей на улицах и дорогах;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совершенствования внеурочной и внешкольной работы по БДД;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социально-активного досуга детей;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формирования у детей активной жизненной позиции, пропаганды здорового образа жизни;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саморазвития детей и подростков в конкретном виде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деятельности.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Супер\Downloads\Шаблон ПДД 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483768" y="615038"/>
            <a:ext cx="4752528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Задачи кружка ЮИД:</a:t>
            </a:r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63688" y="1060868"/>
            <a:ext cx="6552728" cy="3249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усовершенствование полученных детьми знаний Правил дорожного движения (далее - ПДД);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широкое привлечение школьников к пропаганде правил безопасного поведения на дорогах;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воспитание у детей чувства ответственности, высокой культуры участника дорожного движения, коллективизма;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овладение практическими навыками работы по пропаганде ПДД.</a:t>
            </a:r>
            <a:endParaRPr lang="ru-RU" sz="20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Супер\Downloads\Шаблон ПДД 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2987824" y="1277471"/>
            <a:ext cx="4608512" cy="4848692"/>
          </a:xfrm>
        </p:spPr>
        <p:txBody>
          <a:bodyPr>
            <a:normAutofit/>
          </a:bodyPr>
          <a:lstStyle/>
          <a:p>
            <a:pPr lvl="0"/>
            <a:r>
              <a:rPr lang="ru-RU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тематические занятия</a:t>
            </a:r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беседы; </a:t>
            </a:r>
          </a:p>
          <a:p>
            <a:pPr lvl="0"/>
            <a:r>
              <a:rPr lang="ru-RU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 уроки; </a:t>
            </a:r>
          </a:p>
          <a:p>
            <a:pPr lvl="0"/>
            <a:r>
              <a:rPr lang="ru-RU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практические занятия</a:t>
            </a:r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онкурсы и соревнования; </a:t>
            </a:r>
          </a:p>
          <a:p>
            <a:pPr lvl="0"/>
            <a:r>
              <a:rPr lang="ru-RU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викторины </a:t>
            </a:r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лучшее знание </a:t>
            </a:r>
            <a:r>
              <a:rPr lang="ru-RU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ПДД;</a:t>
            </a:r>
          </a:p>
          <a:p>
            <a:pPr lvl="0"/>
            <a:r>
              <a:rPr lang="ru-RU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</a:t>
            </a:r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проблемных </a:t>
            </a:r>
            <a:r>
              <a:rPr lang="ru-RU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ситуации</a:t>
            </a:r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ролевые и </a:t>
            </a:r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игры. </a:t>
            </a:r>
            <a:endParaRPr lang="ru-RU" sz="24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692696"/>
            <a:ext cx="6480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spc="50" dirty="0" smtClean="0">
                <a:ln w="952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 ОБУЧЕНИЯ:</a:t>
            </a:r>
            <a:endParaRPr lang="ru-RU" sz="3200" b="1" spc="50" dirty="0">
              <a:ln w="9525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Супер\Downloads\Шаблон ПДД 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2699792" y="1556793"/>
            <a:ext cx="4896544" cy="3744416"/>
          </a:xfrm>
        </p:spPr>
        <p:txBody>
          <a:bodyPr>
            <a:normAutofit fontScale="85000" lnSpcReduction="20000"/>
          </a:bodyPr>
          <a:lstStyle/>
          <a:p>
            <a: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Словесные –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рассказ, объяснение, беседа. </a:t>
            </a:r>
          </a:p>
          <a:p>
            <a: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Наглядные –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показ иллюстрационных пособий, плакатов, схем, зарисовок на доске, стендов, видеофильмов, презентаций. </a:t>
            </a:r>
          </a:p>
          <a:p>
            <a: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Практические –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выполнение практических заданий в тетрадях, игровые ситуации, с помощью которых проверяется знание ПДД, решение задач, кроссвордов, тестирование, экскурсии по поселку с целью изучения программного материала. </a:t>
            </a:r>
          </a:p>
          <a:p>
            <a:pPr lvl="0"/>
            <a:endParaRPr lang="ru-RU" sz="24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23728" y="800417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spc="50" dirty="0" smtClean="0">
                <a:ln w="952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И СРЕДСТВА ОБУЧЕНИЯ:</a:t>
            </a:r>
            <a:endParaRPr lang="ru-RU" sz="2400" b="1" spc="50" dirty="0">
              <a:ln w="9525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1400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Супер\Downloads\Шаблон ПДД 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63688" y="836712"/>
            <a:ext cx="684076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Формы организации образовательного процесса: </a:t>
            </a:r>
            <a:endParaRPr lang="ru-RU" sz="3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1907704" y="2326932"/>
            <a:ext cx="6408712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групповые;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индивидуально-групповые;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фронтальные; 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Индивидуальные</a:t>
            </a:r>
            <a:endParaRPr kumimoji="0" lang="ru-RU" sz="24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4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Супер\Downloads\Шаблон ПДД 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91680" y="764704"/>
            <a:ext cx="6768752" cy="652934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Формы организации учебного занятия с детьми: 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2627784" y="1417638"/>
            <a:ext cx="5544616" cy="3307506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>
                <a:ln w="12700" cmpd="sng">
                  <a:solidFill>
                    <a:srgbClr val="00206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наглядно-раздаточного материала;</a:t>
            </a:r>
          </a:p>
          <a:p>
            <a:r>
              <a:rPr lang="ru-RU" b="1" dirty="0" smtClean="0">
                <a:ln w="12700" cmpd="sng">
                  <a:solidFill>
                    <a:srgbClr val="00206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демонстрационного материала; </a:t>
            </a:r>
          </a:p>
          <a:p>
            <a:r>
              <a:rPr lang="ru-RU" b="1" dirty="0" smtClean="0">
                <a:ln w="12700" cmpd="sng">
                  <a:solidFill>
                    <a:srgbClr val="00206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просмотра </a:t>
            </a:r>
            <a:r>
              <a:rPr lang="ru-RU" b="1" dirty="0">
                <a:ln w="12700" cmpd="sng">
                  <a:solidFill>
                    <a:srgbClr val="00206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фильмов по </a:t>
            </a:r>
            <a:r>
              <a:rPr lang="ru-RU" b="1" dirty="0" smtClean="0">
                <a:ln w="12700" cmpd="sng">
                  <a:solidFill>
                    <a:srgbClr val="00206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ПДД;</a:t>
            </a:r>
          </a:p>
          <a:p>
            <a:r>
              <a:rPr lang="ru-RU" b="1" dirty="0" smtClean="0">
                <a:ln w="12700" cmpd="sng">
                  <a:solidFill>
                    <a:srgbClr val="00206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приглашением </a:t>
            </a:r>
            <a:r>
              <a:rPr lang="ru-RU" b="1" dirty="0">
                <a:ln w="12700" cmpd="sng">
                  <a:solidFill>
                    <a:srgbClr val="00206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инспектора ГИБДД.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55576" y="476672"/>
            <a:ext cx="7632848" cy="1944216"/>
          </a:xfrm>
        </p:spPr>
        <p:txBody>
          <a:bodyPr>
            <a:noAutofit/>
          </a:bodyPr>
          <a:lstStyle/>
          <a:p>
            <a:pPr algn="l"/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b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b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Памятка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родителей - водителей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«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Безопасные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каникулы»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привлечение внимания взрослых к проблеме </a:t>
            </a:r>
            <a:r>
              <a:rPr 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 детей-пассажиров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соблюдение правил дорожного движения</a:t>
            </a:r>
            <a:r>
              <a:rPr 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осенних каникул с учащимися отряда ЮИД </a:t>
            </a:r>
            <a:r>
              <a:rPr 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 дню водителей подготовили 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памятки для родителей -  водителей  с правилами по соблюдению ПДД, и транспортировке детей во время осенних каникул с охватом 11 детей. </a:t>
            </a: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691680" y="3861048"/>
            <a:ext cx="3204356" cy="2516808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148064" y="3808384"/>
            <a:ext cx="3564396" cy="251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597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акции </a:t>
            </a:r>
            <a:r>
              <a:rPr lang="ru-RU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«Засветись! Стань заметней на дороге».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897176" y="3861048"/>
            <a:ext cx="1926503" cy="1572904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5940151" y="3861048"/>
            <a:ext cx="1987468" cy="158509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0594" y="3861048"/>
            <a:ext cx="1682642" cy="157290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899592" y="1628801"/>
            <a:ext cx="74168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по 30 ноября 2022 г в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школе была организованна и проведена акция на тему: «Засветись! Стань заметней на дороге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Целью, которой является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риска возникновения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дтп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участием детей в темное время суток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Всего в акции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приняли участие 176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учащихся. Из них 18 детей отряда ЮИД.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694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" y="-594"/>
            <a:ext cx="9144793" cy="6858594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принятии </a:t>
            </a:r>
            <a:b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ряды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кадетских отрядов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683097" y="4224036"/>
            <a:ext cx="1828959" cy="1621677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463219" y="4224036"/>
            <a:ext cx="1694835" cy="16216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1960" y="4224036"/>
            <a:ext cx="1743607" cy="161558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43608" y="1692574"/>
            <a:ext cx="73448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мероприятия: содействовать воспитанию у кадет чувства патриотизма, профилактики правонарушений среди несовершеннолетних, уважение и любовь к Отчизне, поддержке в молодежной среде государственных и общественных инициатив, направленных на воспитание нравственно – здоровой нации.</a:t>
            </a:r>
            <a:r>
              <a:rPr lang="ru-RU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74189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7"/>
            <a:ext cx="9144793" cy="6858594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Участие </a:t>
            </a:r>
            <a:r>
              <a:rPr lang="ru-RU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Республиканской профилактической акции:</a:t>
            </a:r>
            <a:br>
              <a:rPr lang="ru-RU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«Пристегни себя и ребенка», </a:t>
            </a:r>
            <a:r>
              <a:rPr lang="ru-RU" sz="2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Сбавь скорость – тебя ждут дома».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36494" y="4203259"/>
            <a:ext cx="1828959" cy="1548518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5275" y="4159458"/>
            <a:ext cx="1688738" cy="154851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68670" y="4179349"/>
            <a:ext cx="1603387" cy="154851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403648" y="1692574"/>
            <a:ext cx="66247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акции: профилактики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детского дорожно – транспортного травматизма, привлечение внимания общественности к проблеме обеспечения безопасности дорожного движения и снижения уровня дорожно – транспортных происшествий на территории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Тыва 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31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7056784" cy="1143000"/>
          </a:xfrm>
        </p:spPr>
        <p:txBody>
          <a:bodyPr>
            <a:noAutofit/>
          </a:bodyPr>
          <a:lstStyle/>
          <a:p>
            <a:r>
              <a:rPr lang="ru-RU" sz="2400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общеобразовательное учреждение структурное подразделение</a:t>
            </a:r>
            <a:br>
              <a:rPr lang="ru-RU" sz="2400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«Начальная школа» с. Хову - </a:t>
            </a:r>
            <a:r>
              <a:rPr lang="ru-RU" sz="24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400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ксы</a:t>
            </a:r>
            <a:endParaRPr lang="ru-RU" sz="2400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8"/>
          <a:stretch/>
        </p:blipFill>
        <p:spPr>
          <a:xfrm>
            <a:off x="1511660" y="1803269"/>
            <a:ext cx="6984776" cy="46690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7500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27584" y="1443841"/>
            <a:ext cx="75608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Познакомить с правилами дорожного движения, с транспортом и его предназначением, о правилах поведения на дороге. Закреплять умение детей различать дорожные знаки: сервиса, информационно-указательные, предупреждающие. Закреплять знания о работе инспектора ОГИБДД. Развивать внимание наблюдательность, мышление, сообразительность, быстроту реакции. Воспитывать согласованность и сотрудничество, интерес к работе инспектора ГИБДД, желание знать и соблюдать правила дорожного движения.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8654" y="3898149"/>
            <a:ext cx="3706689" cy="252194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475656" y="476672"/>
            <a:ext cx="64087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Профориентационная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работа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детьми.</a:t>
            </a:r>
          </a:p>
        </p:txBody>
      </p:sp>
    </p:spTree>
    <p:extLst>
      <p:ext uri="{BB962C8B-B14F-4D97-AF65-F5344CB8AC3E}">
        <p14:creationId xmlns:p14="http://schemas.microsoft.com/office/powerpoint/2010/main" val="27045978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акции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«Поздравляем с 23 февраля».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363272" cy="2116832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Целью, которой является равноправное соблюдение правил дорожного движения всеми участниками акции. Учащиеся отряда ЮИД поздравили и пожелали водителям быть более внимательными на дороге, не разговаривать за рулём по мобильному телефону, не садиться за руль в состоянии опьянения, не пренебрегать Правилам дорожного движения, заботиться о безопасности пешеходов</a:t>
            </a: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77903" y="3911281"/>
            <a:ext cx="1937831" cy="19517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245" y="3899595"/>
            <a:ext cx="2094792" cy="19634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7034" y="3911281"/>
            <a:ext cx="2009663" cy="195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4387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конкурс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видеопоздравлений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«50 лет - ЮИД».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843808" y="3429000"/>
            <a:ext cx="4104456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1331640" y="1052736"/>
            <a:ext cx="6480720" cy="2376264"/>
          </a:xfrm>
        </p:spPr>
        <p:txBody>
          <a:bodyPr>
            <a:normAutofit fontScale="85000" lnSpcReduction="20000"/>
          </a:bodyPr>
          <a:lstStyle/>
          <a:p>
            <a:endParaRPr lang="ru-RU" dirty="0"/>
          </a:p>
          <a:p>
            <a:pPr algn="just"/>
            <a:r>
              <a:rPr lang="ru-RU" dirty="0"/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привлечение внимания широкой общественности к проблематике повышения безопасности детей и подростков на дорогах, популяризации деятельности отрядов ЮИД, патриотического воспитания юных граждан Российской Федерации.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94507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4474"/>
            <a:ext cx="9144793" cy="6858594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Республиканской акции:</a:t>
            </a:r>
            <a:b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«С 8 марта поздравляем, ПДД не нарушаем».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47664" y="4011100"/>
            <a:ext cx="1579925" cy="1808149"/>
          </a:xfrm>
          <a:prstGeom prst="rect">
            <a:avLst/>
          </a:prstGeom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876256" y="4005063"/>
            <a:ext cx="1712171" cy="18081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9342" y="4005063"/>
            <a:ext cx="1777332" cy="18143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8794" y="4005063"/>
            <a:ext cx="1580966" cy="180814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115616" y="1556792"/>
            <a:ext cx="7128792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акции является привлечение внимания общественности к проблеме безопасности дорожного движения, необходимости соблюдения правил дорожного движения, а также заботе и уважительном отношении к другим участникам дорожного движения. </a:t>
            </a:r>
          </a:p>
        </p:txBody>
      </p:sp>
    </p:spTree>
    <p:extLst>
      <p:ext uri="{BB962C8B-B14F-4D97-AF65-F5344CB8AC3E}">
        <p14:creationId xmlns:p14="http://schemas.microsoft.com/office/powerpoint/2010/main" val="9148452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 дню воссоединения Крыма с Россией.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907704" y="3576301"/>
            <a:ext cx="2952328" cy="2324106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076056" y="3576301"/>
            <a:ext cx="2822693" cy="229476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619672" y="1417638"/>
            <a:ext cx="59046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мероприятия: формирование гражданско-патриотических и духовно-нравственных качеств молодежи и детей.</a:t>
            </a:r>
          </a:p>
        </p:txBody>
      </p:sp>
    </p:spTree>
    <p:extLst>
      <p:ext uri="{BB962C8B-B14F-4D97-AF65-F5344CB8AC3E}">
        <p14:creationId xmlns:p14="http://schemas.microsoft.com/office/powerpoint/2010/main" val="35043504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Всероссийский конкурс </a:t>
            </a:r>
            <a:r>
              <a:rPr lang="ru-RU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чтецов стихов по ПДД </a:t>
            </a:r>
            <a:br>
              <a:rPr lang="ru-RU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«Азбука дорожной безопасности».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21024" y="4021204"/>
            <a:ext cx="2208418" cy="1832856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267242" y="4012465"/>
            <a:ext cx="2016224" cy="18206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7462" y="4012466"/>
            <a:ext cx="2400094" cy="182066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691680" y="1988840"/>
            <a:ext cx="61206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Целью конкурса является профилактика дорожно - транспортных происшествий с участием детей через художественно - эстетические навыки и способности. </a:t>
            </a:r>
          </a:p>
        </p:txBody>
      </p:sp>
    </p:spTree>
    <p:extLst>
      <p:ext uri="{BB962C8B-B14F-4D97-AF65-F5344CB8AC3E}">
        <p14:creationId xmlns:p14="http://schemas.microsoft.com/office/powerpoint/2010/main" val="16552881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Всероссийский конкурс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рисунков по ПДД</a:t>
            </a:r>
            <a:b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«Супер - мамой» мы уже изучаем ПДД посвященный </a:t>
            </a:r>
            <a:b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международному женскому дню.</a:t>
            </a:r>
            <a:b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872065" y="4653136"/>
            <a:ext cx="1347333" cy="1304657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714145" y="3473446"/>
            <a:ext cx="1365622" cy="13290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5189" y="4509120"/>
            <a:ext cx="1268078" cy="13351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8206" y="3516714"/>
            <a:ext cx="1396105" cy="132904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187624" y="1851328"/>
            <a:ext cx="66247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Целью конкурса является профилактика дорожно - транспортных происшествий с участием детей через художественно - эстетические навыки и способности. </a:t>
            </a:r>
          </a:p>
        </p:txBody>
      </p:sp>
    </p:spTree>
    <p:extLst>
      <p:ext uri="{BB962C8B-B14F-4D97-AF65-F5344CB8AC3E}">
        <p14:creationId xmlns:p14="http://schemas.microsoft.com/office/powerpoint/2010/main" val="13615552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Юбилейный марафон: </a:t>
            </a:r>
            <a:b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лет - ЮИД».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545709" y="2060848"/>
            <a:ext cx="2109399" cy="1536325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403648" y="1692574"/>
            <a:ext cx="4968552" cy="4433590"/>
          </a:xfrm>
        </p:spPr>
        <p:txBody>
          <a:bodyPr>
            <a:normAutofit fontScale="85000" lnSpcReduction="10000"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основании плана мероприятий по профилактике детского дорожно – транспортного травматизма, посвященных к празднованию 50 летия движения ЮИД России выставили поздравительный видеоролик «ЮИД без границ, С днем рождения, ЮИД» в социальные сети среди отрядов ЮИД в образовательных организациях Республики Тыва. С охватом 20 учащихся. </a:t>
            </a:r>
          </a:p>
        </p:txBody>
      </p:sp>
    </p:spTree>
    <p:extLst>
      <p:ext uri="{BB962C8B-B14F-4D97-AF65-F5344CB8AC3E}">
        <p14:creationId xmlns:p14="http://schemas.microsoft.com/office/powerpoint/2010/main" val="5545145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рудовой десант 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Аллее Славы.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757109" y="3645024"/>
            <a:ext cx="1950795" cy="1530229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228184" y="3645024"/>
            <a:ext cx="1816765" cy="15180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8360" y="3657217"/>
            <a:ext cx="2085013" cy="151803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907704" y="1692572"/>
            <a:ext cx="57606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наведения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санитарного порядка на территории «Аллеи Славы»  после окончания зимнего периода, улучшения санитарного состояния, обеспечения чистоты и порядка. </a:t>
            </a:r>
          </a:p>
        </p:txBody>
      </p:sp>
    </p:spTree>
    <p:extLst>
      <p:ext uri="{BB962C8B-B14F-4D97-AF65-F5344CB8AC3E}">
        <p14:creationId xmlns:p14="http://schemas.microsoft.com/office/powerpoint/2010/main" val="20018099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Кожуунный конкурс</a:t>
            </a:r>
            <a:r>
              <a:rPr lang="ru-RU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«Безопасное колесо 2023».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156176" y="2060847"/>
            <a:ext cx="2302000" cy="20545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8013" y="4694208"/>
            <a:ext cx="1944216" cy="1585319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480718" y="4658775"/>
            <a:ext cx="1977458" cy="16561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7191" y="4694208"/>
            <a:ext cx="1945017" cy="165618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475656" y="1628800"/>
            <a:ext cx="43924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соревнований является: воспитание законопослушных участников дорожного движения, профилактика детского дорожно – транспортного травматизма и детской безнадзорности, формирование у учащихся культуры здорового и безопасного образа жизни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4893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6984776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Отряд «Юный инспектор движения»</a:t>
            </a:r>
            <a:endParaRPr lang="ru-RU" sz="2800" b="1" dirty="0">
              <a:ln w="22225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35696" y="2103548"/>
            <a:ext cx="6408712" cy="4032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1948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ru-RU" sz="2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Школьный парад </a:t>
            </a:r>
            <a:r>
              <a:rPr lang="ru-RU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строя, </a:t>
            </a:r>
            <a:r>
              <a:rPr lang="ru-RU" sz="2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посвященный</a:t>
            </a:r>
            <a:r>
              <a:rPr lang="ru-RU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 </a:t>
            </a:r>
            <a:r>
              <a:rPr lang="ru-RU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летию Победы в ВОВ, среди учащихся 2 – 4 классов</a:t>
            </a:r>
            <a:r>
              <a:rPr lang="ru-RU" b="1" dirty="0" smtClean="0">
                <a:solidFill>
                  <a:srgbClr val="C00000"/>
                </a:solidFill>
              </a:rPr>
              <a:t>.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задачи мероприятия:</a:t>
            </a:r>
            <a:b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Совершенствование работы по военно-патриотическому воспитанию.</a:t>
            </a:r>
            <a:b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Углубление и практическое закрепление знаний, умений и навыков по строевой подготовке. </a:t>
            </a:r>
            <a:r>
              <a:rPr lang="ru-RU" b="1" dirty="0">
                <a:solidFill>
                  <a:srgbClr val="002060"/>
                </a:solidFill>
              </a:rPr>
              <a:t/>
            </a:r>
            <a:br>
              <a:rPr lang="ru-RU" b="1" dirty="0">
                <a:solidFill>
                  <a:srgbClr val="002060"/>
                </a:solidFill>
              </a:rPr>
            </a:b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778612" y="4148242"/>
            <a:ext cx="1792379" cy="1499746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092583" y="4160435"/>
            <a:ext cx="1743625" cy="14753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9446" y="4149080"/>
            <a:ext cx="1784682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502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Парад 9 мая, посвященный</a:t>
            </a:r>
            <a:br>
              <a:rPr lang="ru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 – летию Победы в ВОВ сумона Хову – Аксы </a:t>
            </a:r>
            <a:br>
              <a:rPr lang="ru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среди организаций и учащихся кадетских отрядов.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99592" y="1692574"/>
            <a:ext cx="4464496" cy="2528514"/>
          </a:xfrm>
        </p:spPr>
        <p:txBody>
          <a:bodyPr>
            <a:normAutofit fontScale="40000" lnSpcReduction="20000"/>
          </a:bodyPr>
          <a:lstStyle/>
          <a:p>
            <a:endParaRPr lang="ru-RU" dirty="0"/>
          </a:p>
          <a:p>
            <a:r>
              <a:rPr lang="ru-RU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мероприятия: формирование гражданско – патриотического воспитания подрастающего поколения, сохранения памяти о подвиге советского народа в ВОВ.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395" y="4492203"/>
            <a:ext cx="2209227" cy="17622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6811" y="4492203"/>
            <a:ext cx="2076567" cy="17622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8568" y="4466249"/>
            <a:ext cx="2088232" cy="17622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8144" y="2105687"/>
            <a:ext cx="2244212" cy="191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8794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с героем СВО Донгак Мергеном и </a:t>
            </a:r>
            <a:r>
              <a:rPr lang="ru-RU" sz="2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</a:t>
            </a:r>
            <a:r>
              <a:rPr lang="ru-RU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мемориальной доски героя СВО Ооржак Эдуарда».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95551" y="3933056"/>
            <a:ext cx="2170103" cy="1872208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416140" y="3925594"/>
            <a:ext cx="2270660" cy="18796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0693" y="3933056"/>
            <a:ext cx="2100407" cy="187220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043608" y="1556792"/>
            <a:ext cx="74888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воспитание гражданско – патриотических чувств, формирование образа истинного патриота и защитника Родины.</a:t>
            </a:r>
          </a:p>
        </p:txBody>
      </p:sp>
    </p:spTree>
    <p:extLst>
      <p:ext uri="{BB962C8B-B14F-4D97-AF65-F5344CB8AC3E}">
        <p14:creationId xmlns:p14="http://schemas.microsoft.com/office/powerpoint/2010/main" val="1908889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Наши достижения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3984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Супер\Downloads\Шаблон ПДД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3960440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Monotype Corsiva" pitchFamily="66" charset="0"/>
              </a:rPr>
              <a:t/>
            </a:r>
            <a:br>
              <a:rPr lang="ru-RU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Monotype Corsiva" pitchFamily="66" charset="0"/>
              </a:rPr>
            </a:br>
            <a:r>
              <a:rPr lang="ru-RU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Monotype Corsiva" pitchFamily="66" charset="0"/>
              </a:rPr>
              <a:t>СПАСИБО ЗА ВНИМАНИЕ!</a:t>
            </a:r>
            <a:br>
              <a:rPr lang="ru-RU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Monotype Corsiva" pitchFamily="66" charset="0"/>
              </a:rPr>
            </a:br>
            <a:r>
              <a:rPr lang="ru-RU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Monotype Corsiva" pitchFamily="66" charset="0"/>
              </a:rPr>
              <a:t/>
            </a:r>
            <a:br>
              <a:rPr lang="ru-RU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Monotype Corsiva" pitchFamily="66" charset="0"/>
              </a:rPr>
            </a:br>
            <a:endParaRPr lang="ru-RU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5046"/>
            <a:ext cx="9144793" cy="6858594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03648" y="274638"/>
            <a:ext cx="7128792" cy="1143000"/>
          </a:xfrm>
        </p:spPr>
        <p:txBody>
          <a:bodyPr/>
          <a:lstStyle/>
          <a:p>
            <a:r>
              <a:rPr lang="ru-RU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</a:rPr>
              <a:t>Руководитель кружка ЮИД</a:t>
            </a:r>
            <a:endParaRPr lang="ru-RU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635824" y="1687230"/>
            <a:ext cx="3002221" cy="4525963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1403648" y="1844824"/>
            <a:ext cx="4104456" cy="4680520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>
                <a:ln w="0"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Серен Аяна Ивановна </a:t>
            </a:r>
          </a:p>
          <a:p>
            <a:r>
              <a:rPr lang="ru-RU" u="sng" dirty="0" smtClean="0">
                <a:ln w="0"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Место работы:</a:t>
            </a:r>
          </a:p>
          <a:p>
            <a:r>
              <a:rPr lang="ru-RU" dirty="0" smtClean="0">
                <a:ln w="0"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МБОУ «Хову – Аксынская СОШ» структурное подразделение «Начальная школа»</a:t>
            </a:r>
          </a:p>
          <a:p>
            <a:r>
              <a:rPr lang="ru-RU" u="sng" dirty="0" smtClean="0">
                <a:ln w="0"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Должность: </a:t>
            </a:r>
            <a:r>
              <a:rPr lang="ru-RU" dirty="0" smtClean="0">
                <a:ln w="0"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дополнительного образования</a:t>
            </a:r>
          </a:p>
          <a:p>
            <a:r>
              <a:rPr lang="ru-RU" u="sng" dirty="0" smtClean="0">
                <a:ln w="0"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Образование: </a:t>
            </a:r>
            <a:r>
              <a:rPr lang="ru-RU" dirty="0" smtClean="0">
                <a:ln w="0"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средне – специальное.</a:t>
            </a:r>
          </a:p>
          <a:p>
            <a:r>
              <a:rPr lang="ru-RU" u="sng" dirty="0" smtClean="0">
                <a:ln w="0"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Общий стаж работы: </a:t>
            </a:r>
            <a:r>
              <a:rPr lang="ru-RU" dirty="0" smtClean="0">
                <a:ln w="0"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25 года.</a:t>
            </a:r>
          </a:p>
          <a:p>
            <a:r>
              <a:rPr lang="ru-RU" u="sng" dirty="0" smtClean="0">
                <a:ln w="0"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стаж: </a:t>
            </a:r>
            <a:r>
              <a:rPr lang="ru-RU" dirty="0" smtClean="0">
                <a:ln w="0"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 лет</a:t>
            </a:r>
            <a:r>
              <a:rPr lang="ru-RU" dirty="0" smtClean="0">
                <a:ln w="0"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274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Командир отряда</a:t>
            </a:r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03648" y="1692573"/>
            <a:ext cx="3672408" cy="4433590"/>
          </a:xfrm>
        </p:spPr>
        <p:txBody>
          <a:bodyPr/>
          <a:lstStyle/>
          <a:p>
            <a:pPr marL="0" indent="0">
              <a:buNone/>
            </a:pPr>
            <a:endParaRPr lang="ru-RU" dirty="0" smtClean="0">
              <a:ln w="0">
                <a:solidFill>
                  <a:srgbClr val="002060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dirty="0">
              <a:ln w="0">
                <a:solidFill>
                  <a:srgbClr val="002060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dirty="0" smtClean="0">
              <a:ln w="0">
                <a:solidFill>
                  <a:srgbClr val="002060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dirty="0">
              <a:ln w="0">
                <a:solidFill>
                  <a:srgbClr val="002060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dirty="0" smtClean="0">
              <a:ln w="0">
                <a:solidFill>
                  <a:srgbClr val="002060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dirty="0">
              <a:ln w="0">
                <a:solidFill>
                  <a:srgbClr val="002060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dirty="0" smtClean="0">
              <a:ln w="0">
                <a:solidFill>
                  <a:srgbClr val="002060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dirty="0">
                <a:ln w="0"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dirty="0" smtClean="0">
                <a:ln w="0"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Кыргыс Вилен</a:t>
            </a:r>
            <a:endParaRPr lang="ru-RU" dirty="0">
              <a:ln w="0">
                <a:solidFill>
                  <a:srgbClr val="002060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932040" y="1883255"/>
            <a:ext cx="3610744" cy="34920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25022" t="9568" r="30495" b="41197"/>
          <a:stretch/>
        </p:blipFill>
        <p:spPr>
          <a:xfrm>
            <a:off x="1812467" y="2117134"/>
            <a:ext cx="2854771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508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332656"/>
            <a:ext cx="6984776" cy="792088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ln>
                  <a:solidFill>
                    <a:srgbClr val="002060"/>
                  </a:solidFill>
                </a:ln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n>
                  <a:solidFill>
                    <a:srgbClr val="002060"/>
                  </a:solidFill>
                </a:ln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u="sng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</a:t>
            </a:r>
            <a:r>
              <a:rPr lang="ru-RU" b="1" u="sng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девиз</a:t>
            </a:r>
            <a:r>
              <a:rPr lang="ru-RU" b="1" u="sng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b="1" u="sng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Наша речёвка:</a:t>
            </a:r>
            <a:r>
              <a:rPr lang="ru-RU" b="1" u="sng" dirty="0">
                <a:ln>
                  <a:solidFill>
                    <a:srgbClr val="002060"/>
                  </a:solidFill>
                </a:ln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u="sng" dirty="0">
                <a:ln>
                  <a:solidFill>
                    <a:srgbClr val="002060"/>
                  </a:solidFill>
                </a:ln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u="sng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87624" y="2060848"/>
            <a:ext cx="3460576" cy="4065315"/>
          </a:xfr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indent="0" algn="ctr">
              <a:buNone/>
            </a:pPr>
            <a:r>
              <a:rPr lang="ru-RU" sz="3200" b="1" dirty="0" smtClean="0">
                <a:ln>
                  <a:solidFill>
                    <a:srgbClr val="00206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Жезл в руках</a:t>
            </a:r>
          </a:p>
          <a:p>
            <a:pPr marL="0" indent="0" algn="ctr">
              <a:buNone/>
            </a:pPr>
            <a:r>
              <a:rPr lang="ru-RU" sz="3200" b="1" dirty="0" smtClean="0">
                <a:ln>
                  <a:solidFill>
                    <a:srgbClr val="00206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Значок на груди,</a:t>
            </a:r>
          </a:p>
          <a:p>
            <a:pPr marL="0" indent="0" algn="ctr">
              <a:buNone/>
            </a:pPr>
            <a:r>
              <a:rPr lang="ru-RU" sz="3200" b="1" dirty="0" smtClean="0">
                <a:ln>
                  <a:solidFill>
                    <a:srgbClr val="00206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Юный инспектор </a:t>
            </a:r>
          </a:p>
          <a:p>
            <a:pPr marL="0" indent="0" algn="ctr">
              <a:buNone/>
            </a:pPr>
            <a:r>
              <a:rPr lang="ru-RU" sz="3200" b="1" dirty="0" smtClean="0">
                <a:ln>
                  <a:solidFill>
                    <a:srgbClr val="00206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Всегда впереди!</a:t>
            </a:r>
          </a:p>
          <a:p>
            <a:pPr marL="0" indent="0" algn="ctr">
              <a:buNone/>
            </a:pPr>
            <a:endParaRPr lang="ru-RU" b="1" dirty="0">
              <a:ln/>
              <a:solidFill>
                <a:schemeClr val="accent4"/>
              </a:solidFill>
            </a:endParaRPr>
          </a:p>
          <a:p>
            <a:pPr marL="0" indent="0" algn="ctr">
              <a:buNone/>
            </a:pPr>
            <a:endParaRPr lang="ru-RU" b="1" dirty="0">
              <a:ln/>
              <a:solidFill>
                <a:schemeClr val="accent4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99992" y="1600200"/>
            <a:ext cx="4536504" cy="4525963"/>
          </a:xfrm>
        </p:spPr>
        <p:txBody>
          <a:bodyPr/>
          <a:lstStyle/>
          <a:p>
            <a:r>
              <a:rPr lang="ru-RU" dirty="0" smtClean="0">
                <a:ln>
                  <a:solidFill>
                    <a:srgbClr val="00206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Раз, два – три, четыре</a:t>
            </a:r>
          </a:p>
          <a:p>
            <a:r>
              <a:rPr lang="ru-RU" dirty="0" smtClean="0">
                <a:ln>
                  <a:solidFill>
                    <a:srgbClr val="00206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Три, четыре – раз, два</a:t>
            </a:r>
          </a:p>
          <a:p>
            <a:r>
              <a:rPr lang="ru-RU" dirty="0" smtClean="0">
                <a:ln>
                  <a:solidFill>
                    <a:srgbClr val="00206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Кто шагает дружно в ряд?</a:t>
            </a:r>
          </a:p>
          <a:p>
            <a:r>
              <a:rPr lang="ru-RU" dirty="0" smtClean="0">
                <a:ln>
                  <a:solidFill>
                    <a:srgbClr val="00206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Это наш ЮИД отряд</a:t>
            </a:r>
          </a:p>
          <a:p>
            <a:r>
              <a:rPr lang="ru-RU" dirty="0" smtClean="0">
                <a:ln>
                  <a:solidFill>
                    <a:srgbClr val="00206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ПДД мы изучаем и ребятам объясняем,</a:t>
            </a:r>
          </a:p>
          <a:p>
            <a:r>
              <a:rPr lang="ru-RU" dirty="0" smtClean="0">
                <a:ln>
                  <a:solidFill>
                    <a:srgbClr val="00206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Чтобы все без исключенья</a:t>
            </a:r>
          </a:p>
          <a:p>
            <a:r>
              <a:rPr lang="ru-RU" dirty="0" smtClean="0">
                <a:ln>
                  <a:solidFill>
                    <a:srgbClr val="00206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Знали правила движенья!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2305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116632"/>
            <a:ext cx="9144793" cy="6858594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Наша песня</a:t>
            </a:r>
            <a:endParaRPr lang="ru-RU" b="1" dirty="0">
              <a:ln w="22225">
                <a:solidFill>
                  <a:srgbClr val="FF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288472" y="1772816"/>
            <a:ext cx="7676016" cy="4968552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r>
              <a:rPr lang="ru-RU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нашей школе есть ЮИД,</a:t>
            </a:r>
          </a:p>
          <a:p>
            <a:pPr marL="0" indent="0" algn="ctr">
              <a:buNone/>
            </a:pPr>
            <a:r>
              <a:rPr lang="ru-RU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нашей школе есть ЮИД,</a:t>
            </a:r>
          </a:p>
          <a:p>
            <a:pPr marL="0" indent="0" algn="ctr">
              <a:buNone/>
            </a:pPr>
            <a:r>
              <a:rPr lang="ru-RU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гордимся этим.</a:t>
            </a:r>
          </a:p>
          <a:p>
            <a:pPr marL="0" indent="0" algn="ctr">
              <a:buNone/>
            </a:pPr>
            <a:r>
              <a:rPr lang="ru-RU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Изучаем ПДД,</a:t>
            </a:r>
          </a:p>
          <a:p>
            <a:pPr marL="0" indent="0" algn="ctr">
              <a:buNone/>
            </a:pPr>
            <a:r>
              <a:rPr lang="ru-RU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Изучаем ПДД,</a:t>
            </a:r>
          </a:p>
          <a:p>
            <a:pPr marL="0" indent="0" algn="ctr">
              <a:buNone/>
            </a:pPr>
            <a:r>
              <a:rPr lang="ru-RU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зимой, и летом.</a:t>
            </a:r>
          </a:p>
          <a:p>
            <a:pPr marL="0" indent="0" algn="ctr">
              <a:buNone/>
            </a:pPr>
            <a:r>
              <a:rPr lang="ru-RU" sz="60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Припев:</a:t>
            </a:r>
            <a:r>
              <a:rPr lang="ru-RU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ru-RU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увидел светофор,</a:t>
            </a:r>
          </a:p>
          <a:p>
            <a:pPr marL="0" indent="0" algn="ctr">
              <a:buNone/>
            </a:pPr>
            <a:r>
              <a:rPr lang="ru-RU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 «Зебре» перешел,</a:t>
            </a:r>
          </a:p>
          <a:p>
            <a:pPr marL="0" indent="0" algn="ctr">
              <a:buNone/>
            </a:pPr>
            <a:r>
              <a:rPr lang="ru-RU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Значит правила учел.</a:t>
            </a:r>
          </a:p>
          <a:p>
            <a:pPr marL="0" indent="0" algn="ctr">
              <a:buNone/>
            </a:pPr>
            <a:r>
              <a:rPr lang="ru-RU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Близ дороги не играй,</a:t>
            </a:r>
          </a:p>
          <a:p>
            <a:pPr marL="0" indent="0" algn="ctr">
              <a:buNone/>
            </a:pPr>
            <a:r>
              <a:rPr lang="ru-RU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нее не выбегай</a:t>
            </a:r>
          </a:p>
          <a:p>
            <a:pPr marL="0" indent="0" algn="ctr">
              <a:buNone/>
            </a:pPr>
            <a:r>
              <a:rPr lang="ru-RU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ПДД не нарушай!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4019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74638"/>
            <a:ext cx="7283152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Клятва юного инспектора движения</a:t>
            </a:r>
            <a:endParaRPr lang="ru-RU" sz="3200" b="1" dirty="0">
              <a:ln w="22225">
                <a:solidFill>
                  <a:srgbClr val="FF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1600200"/>
            <a:ext cx="7283152" cy="4525963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ru-RU" sz="8000" dirty="0">
                <a:ln>
                  <a:solidFill>
                    <a:srgbClr val="0070C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Я, (Ф.И.О.) вступая в ряды отряда</a:t>
            </a:r>
          </a:p>
          <a:p>
            <a:pPr marL="0" indent="0" algn="ctr">
              <a:buNone/>
            </a:pPr>
            <a:r>
              <a:rPr lang="ru-RU" sz="8000" dirty="0">
                <a:ln>
                  <a:solidFill>
                    <a:srgbClr val="0070C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ЮНЫХ ИНСПЕКТОРОВ ДВИЖЕНИЯ, клянусь:</a:t>
            </a:r>
          </a:p>
          <a:p>
            <a:pPr marL="0" indent="0" algn="ctr">
              <a:buNone/>
            </a:pPr>
            <a:r>
              <a:rPr lang="ru-RU" sz="8000" dirty="0">
                <a:ln>
                  <a:solidFill>
                    <a:srgbClr val="0070C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Быть достойным членом отряда ЮИД и примером для всех ребят (КЛЯНУСЬ!)</a:t>
            </a:r>
          </a:p>
          <a:p>
            <a:pPr marL="0" indent="0" algn="ctr">
              <a:buNone/>
            </a:pPr>
            <a:r>
              <a:rPr lang="ru-RU" sz="8000" dirty="0">
                <a:ln>
                  <a:solidFill>
                    <a:srgbClr val="0070C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Всегда приходить на помощь тому, кому трудно (КЛЯНУСЬ!)</a:t>
            </a:r>
          </a:p>
          <a:p>
            <a:pPr marL="0" indent="0" algn="ctr">
              <a:buNone/>
            </a:pPr>
            <a:r>
              <a:rPr lang="ru-RU" sz="8000" dirty="0">
                <a:ln>
                  <a:solidFill>
                    <a:srgbClr val="0070C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Хорошо знать и выполнять Правила дорожного движения, </a:t>
            </a:r>
          </a:p>
          <a:p>
            <a:pPr marL="0" indent="0" algn="ctr">
              <a:buNone/>
            </a:pPr>
            <a:r>
              <a:rPr lang="ru-RU" sz="8000" dirty="0">
                <a:ln>
                  <a:solidFill>
                    <a:srgbClr val="0070C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пропагандировать их среди ребят (КЛЯНУСЬ!)</a:t>
            </a:r>
          </a:p>
          <a:p>
            <a:pPr marL="0" indent="0" algn="ctr">
              <a:buNone/>
            </a:pPr>
            <a:r>
              <a:rPr lang="ru-RU" sz="8000" dirty="0">
                <a:ln>
                  <a:solidFill>
                    <a:srgbClr val="0070C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Для выполнения возложенных на меня обязанностей обязуюсь:</a:t>
            </a:r>
          </a:p>
          <a:p>
            <a:pPr marL="0" indent="0" algn="ctr">
              <a:buNone/>
            </a:pPr>
            <a:r>
              <a:rPr lang="ru-RU" sz="8000" dirty="0">
                <a:ln>
                  <a:solidFill>
                    <a:srgbClr val="0070C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Постоянно совершенствовать свои знания (КЛЯНУСЬ!)</a:t>
            </a:r>
          </a:p>
          <a:p>
            <a:pPr marL="0" indent="0" algn="ctr">
              <a:buNone/>
            </a:pPr>
            <a:r>
              <a:rPr lang="ru-RU" sz="8000" dirty="0">
                <a:ln>
                  <a:solidFill>
                    <a:srgbClr val="0070C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 участвовать в работе ЮИД (КЛЯНУСЬ!)</a:t>
            </a:r>
          </a:p>
          <a:p>
            <a:pPr marL="0" indent="0" algn="ctr">
              <a:buNone/>
            </a:pPr>
            <a:r>
              <a:rPr lang="ru-RU" sz="8000" dirty="0">
                <a:ln>
                  <a:solidFill>
                    <a:srgbClr val="0070C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Быть верным помощником сотрудников Госавтоинспекции (КЛЯНУСЬ!)</a:t>
            </a:r>
          </a:p>
          <a:p>
            <a:pPr marL="0" indent="0" algn="ctr">
              <a:buNone/>
            </a:pPr>
            <a:r>
              <a:rPr lang="ru-RU" sz="8000" dirty="0">
                <a:ln>
                  <a:solidFill>
                    <a:srgbClr val="0070C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 честью и достоинством нести звание члена отряда </a:t>
            </a:r>
          </a:p>
          <a:p>
            <a:pPr marL="0" indent="0" algn="ctr">
              <a:buNone/>
            </a:pPr>
            <a:r>
              <a:rPr lang="ru-RU" sz="8000" dirty="0">
                <a:ln>
                  <a:solidFill>
                    <a:srgbClr val="0070C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ЮНЫХ ИНСПЕКТОРОВ ДВИЖЕНИЯ!</a:t>
            </a:r>
          </a:p>
          <a:p>
            <a:pPr marL="0" indent="0" algn="ctr">
              <a:buNone/>
            </a:pPr>
            <a:r>
              <a:rPr lang="ru-RU" sz="8000" dirty="0">
                <a:ln>
                  <a:solidFill>
                    <a:srgbClr val="0070C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(КЛЯНУСЬ!)   (КЛЯНУСЬ!)    (КЛЯНУСЬ!)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6911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976664"/>
          </a:xfrm>
        </p:spPr>
        <p:txBody>
          <a:bodyPr>
            <a:normAutofit/>
          </a:bodyPr>
          <a:lstStyle/>
          <a:p>
            <a:pPr algn="just"/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основании приказа директора школы в начале 2022 - 2023 учебного года на базе начальной школы с . Хову - Аксы был сформирован первый отряд Юных инспекторов движения, из числа учащихся 2 «Б» класса, для проведения кружка ЮИД. Для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кружка 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была разработана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составлена рабочая программа, устав,  положение, рабочий план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ведению мероприятий с утвержденным расписанием в неделю 2 раза по 40 минут, а также составлен список членов отряда ЮИД. Всего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кружке задействованы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учащихся. Из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них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10 мальчиков и 10 девочек.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0288528"/>
              </p:ext>
            </p:extLst>
          </p:nvPr>
        </p:nvGraphicFramePr>
        <p:xfrm>
          <a:off x="1619673" y="5793824"/>
          <a:ext cx="6000327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0109">
                  <a:extLst>
                    <a:ext uri="{9D8B030D-6E8A-4147-A177-3AD203B41FA5}">
                      <a16:colId xmlns:a16="http://schemas.microsoft.com/office/drawing/2014/main" val="4134419440"/>
                    </a:ext>
                  </a:extLst>
                </a:gridCol>
                <a:gridCol w="2000109">
                  <a:extLst>
                    <a:ext uri="{9D8B030D-6E8A-4147-A177-3AD203B41FA5}">
                      <a16:colId xmlns:a16="http://schemas.microsoft.com/office/drawing/2014/main" val="636898509"/>
                    </a:ext>
                  </a:extLst>
                </a:gridCol>
                <a:gridCol w="2000109">
                  <a:extLst>
                    <a:ext uri="{9D8B030D-6E8A-4147-A177-3AD203B41FA5}">
                      <a16:colId xmlns:a16="http://schemas.microsoft.com/office/drawing/2014/main" val="3935648448"/>
                    </a:ext>
                  </a:extLst>
                </a:gridCol>
              </a:tblGrid>
              <a:tr h="32403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Мальчиков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Девочек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Всего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5107932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13742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281506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965</TotalTime>
  <Words>1192</Words>
  <Application>Microsoft Office PowerPoint</Application>
  <PresentationFormat>Экран (4:3)</PresentationFormat>
  <Paragraphs>155</Paragraphs>
  <Slides>34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0" baseType="lpstr">
      <vt:lpstr>Arial</vt:lpstr>
      <vt:lpstr>Calibri</vt:lpstr>
      <vt:lpstr>Monotype Corsiva</vt:lpstr>
      <vt:lpstr>Symbol</vt:lpstr>
      <vt:lpstr>Times New Roman</vt:lpstr>
      <vt:lpstr>Тема Office</vt:lpstr>
      <vt:lpstr>Муниципальное бюджетное общеобразовательное учреждение «Хову – Аксынская СОШ» структурное подразделение «Начальная школа»</vt:lpstr>
      <vt:lpstr>Муниципальное бюджетное общеобразовательное учреждение структурное подразделение  «Начальная школа» с. Хову - Аксы</vt:lpstr>
      <vt:lpstr>Отряд «Юный инспектор движения»</vt:lpstr>
      <vt:lpstr>Руководитель кружка ЮИД</vt:lpstr>
      <vt:lpstr>Командир отряда</vt:lpstr>
      <vt:lpstr> Наш девиз:     Наша речёвка: </vt:lpstr>
      <vt:lpstr>Наша песня</vt:lpstr>
      <vt:lpstr>Клятва юного инспектора движения</vt:lpstr>
      <vt:lpstr>Презентация PowerPoint</vt:lpstr>
      <vt:lpstr>Презентация PowerPoint</vt:lpstr>
      <vt:lpstr>Презентация PowerPoint</vt:lpstr>
      <vt:lpstr> </vt:lpstr>
      <vt:lpstr> </vt:lpstr>
      <vt:lpstr>Презентация PowerPoint</vt:lpstr>
      <vt:lpstr>Формы организации учебного занятия с детьми:  </vt:lpstr>
      <vt:lpstr>                                                                Памятка для родителей - водителей                          «Безопасные каникулы»  Цель: привлечение внимания взрослых к проблеме безопасности детей-пассажиров, соблюдение правил дорожного движения.  Во время осенних каникул с учащимися отряда ЮИД ко дню водителей подготовили памятки для родителей -  водителей  с правилами по соблюдению ПДД, и транспортировке детей во время осенних каникул с охватом 11 детей.  </vt:lpstr>
      <vt:lpstr>  Участие в акции   «Засветись! Стань заметней на дороге». </vt:lpstr>
      <vt:lpstr>Участие в принятии  ряды кадетских отрядов</vt:lpstr>
      <vt:lpstr>   Участие в Республиканской профилактической акции:  «Пристегни себя и ребенка»,  «Сбавь скорость – тебя ждут дома». </vt:lpstr>
      <vt:lpstr>Презентация PowerPoint</vt:lpstr>
      <vt:lpstr>Участие в акции:  «Поздравляем с 23 февраля».</vt:lpstr>
      <vt:lpstr>Всероссийский конкурс видеопоздравлений:  «50 лет - ЮИД».</vt:lpstr>
      <vt:lpstr>Республиканской акции:  «С 8 марта поздравляем, ПДД не нарушаем».</vt:lpstr>
      <vt:lpstr> Акция ко дню воссоединения Крыма с Россией.</vt:lpstr>
      <vt:lpstr>  III Всероссийский конкурс чтецов стихов по ПДД  «Азбука дорожной безопасности». </vt:lpstr>
      <vt:lpstr> VI Всероссийский конкурс рисунков по ПДД  «Супер - мамой» мы уже изучаем ПДД посвященный  международному женскому дню. </vt:lpstr>
      <vt:lpstr> Юбилейный марафон:  «50 лет - ЮИД».</vt:lpstr>
      <vt:lpstr>Трудовой десант на Аллее Славы.</vt:lpstr>
      <vt:lpstr> Кожуунный конкурс «Безопасное колесо 2023». </vt:lpstr>
      <vt:lpstr>                         Школьный парад строя, посвященный 78 – летию Победы в ВОВ, среди учащихся 2 – 4 классов.  Цели и задачи мероприятия: - Совершенствование работы по военно-патриотическому воспитанию. - Углубление и практическое закрепление знаний, умений и навыков по строевой подготовке.  </vt:lpstr>
      <vt:lpstr>   Парад 9 мая, посвященный 78 – летию Победы в ВОВ сумона Хову – Аксы  среди организаций и учащихся кадетских отрядов. </vt:lpstr>
      <vt:lpstr> «Встреча с героем СВО Донгак Мергеном и открытие мемориальной доски героя СВО Ооржак Эдуарда».</vt:lpstr>
      <vt:lpstr>Наши достижения</vt:lpstr>
      <vt:lpstr> СПАСИБО ЗА ВНИМАНИЕ!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детский сад «Дюймовочка»</dc:title>
  <dc:creator>Супер</dc:creator>
  <cp:lastModifiedBy>Ника</cp:lastModifiedBy>
  <cp:revision>104</cp:revision>
  <dcterms:created xsi:type="dcterms:W3CDTF">2019-12-12T04:03:55Z</dcterms:created>
  <dcterms:modified xsi:type="dcterms:W3CDTF">2023-10-11T13:41:37Z</dcterms:modified>
</cp:coreProperties>
</file>